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60" r:id="rId2"/>
    <p:sldId id="304" r:id="rId3"/>
    <p:sldId id="291" r:id="rId4"/>
    <p:sldId id="292" r:id="rId5"/>
    <p:sldId id="298" r:id="rId6"/>
    <p:sldId id="305" r:id="rId7"/>
    <p:sldId id="285" r:id="rId8"/>
    <p:sldId id="293" r:id="rId9"/>
    <p:sldId id="306" r:id="rId10"/>
    <p:sldId id="294" r:id="rId11"/>
    <p:sldId id="301" r:id="rId12"/>
    <p:sldId id="296" r:id="rId13"/>
    <p:sldId id="297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21786-C568-4971-9395-582B6C1CA1F5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5E01AF-2253-4B4E-9CC3-6C40EEFA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F9CA4-5F59-4088-A159-48EDAFC63ED4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ultimedia logo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6629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00200"/>
            <a:ext cx="5715000" cy="2819400"/>
          </a:xfrm>
        </p:spPr>
        <p:txBody>
          <a:bodyPr/>
          <a:lstStyle>
            <a:lvl1pPr marL="0" indent="0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8B00-2FAA-4475-ADAD-FF055C08A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638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28600"/>
            <a:ext cx="4762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B4FD-4FFC-47F5-B6DA-47DA2054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9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57400" y="1600200"/>
            <a:ext cx="6172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E77D-263F-446F-817F-F6CFDBF1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A9D8-E96A-4AEE-88E4-2F6F3D24D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E13D-0E8A-41B4-B88E-3738AF27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4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29FE-E10F-4912-BFE1-58F1219AD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4E03-08C1-4A2C-88D9-D236AABF9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D5FF-32BA-4600-B504-AA321F89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9C11-32B0-4639-A71B-48947C12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8419-F6D7-4EB8-AD28-33323D72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1ABB-BE20-4238-B896-A308EA2C6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multimedia logo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135C5-0729-4106-8AD5-A32051F4E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ylor+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5330825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  <a:latin typeface="+mn-lt"/>
                <a:ea typeface="+mn-ea"/>
                <a:cs typeface="+mn-cs"/>
              </a:rPr>
              <a:t>Introductory Statistics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Introductory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>
                <a:solidFill>
                  <a:schemeClr val="accent2"/>
                </a:solidFill>
              </a:rPr>
              <a:t>Sampling Distribution when Distribution of Population Data is </a:t>
            </a:r>
            <a:r>
              <a:rPr lang="en-US" b="1" smtClean="0">
                <a:solidFill>
                  <a:schemeClr val="accent2"/>
                </a:solidFill>
              </a:rPr>
              <a:t>Normally</a:t>
            </a:r>
            <a:r>
              <a:rPr lang="en-US" smtClean="0">
                <a:solidFill>
                  <a:schemeClr val="accent2"/>
                </a:solidFill>
              </a:rPr>
              <a:t> Distributed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length of human pregnancies from conception to birth is normally distributed with mean 266 Days and a standard deviation of 16 days.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/>
                  <a:t>	Suppose a random sample of 30 pregnancies was measured.  What </a:t>
                </a:r>
                <a:r>
                  <a:rPr lang="en-US" sz="2000" dirty="0" smtClean="0"/>
                  <a:t>are </a:t>
                </a:r>
                <a:r>
                  <a:rPr lang="en-US" sz="2000" dirty="0"/>
                  <a:t>the M</a:t>
                </a:r>
                <a:r>
                  <a:rPr lang="en-US" sz="2000" dirty="0" smtClean="0"/>
                  <a:t>ean, and standard </a:t>
                </a:r>
                <a:r>
                  <a:rPr lang="en-US" sz="2000" dirty="0"/>
                  <a:t>deviation </a:t>
                </a:r>
                <a:r>
                  <a:rPr lang="en-US" sz="2000" dirty="0" smtClean="0"/>
                  <a:t>and shape of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distribution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sample mean </a:t>
                </a:r>
                <a:r>
                  <a:rPr lang="en-US" sz="2000" dirty="0"/>
                  <a:t>pregnancies based on a sample of 30</a:t>
                </a:r>
                <a:r>
                  <a:rPr lang="en-US" sz="2000" dirty="0" smtClean="0"/>
                  <a:t>?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 smtClean="0"/>
                  <a:t>	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266 Days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cs typeface="Times New Roman" pitchFamily="18" charset="0"/>
                  </a:rPr>
                  <a:t>2.92 Days 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n-US" sz="2000" dirty="0" smtClean="0">
                    <a:cs typeface="Times New Roman" pitchFamily="18" charset="0"/>
                  </a:rPr>
                  <a:t>Shape is normal since parent population is normal</a:t>
                </a:r>
                <a:endParaRPr lang="el-GR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4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327" t="-533" r="-2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Steps to Finding Area or Probability Under a Sampling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 smtClean="0"/>
                  <a:t>The length of human pregnancies from conception to birth is </a:t>
                </a:r>
                <a:r>
                  <a:rPr lang="en-US" sz="1600" b="1" dirty="0"/>
                  <a:t>normally distributed</a:t>
                </a:r>
                <a:r>
                  <a:rPr lang="en-US" sz="1600" dirty="0"/>
                  <a:t> with mean 266 Days and a standard deviation of 16 days.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1600" dirty="0"/>
                  <a:t>	What is the probability that a random sample of 30 pregnancies </a:t>
                </a:r>
                <a:r>
                  <a:rPr lang="en-US" sz="1600" dirty="0" smtClean="0"/>
                  <a:t>have </a:t>
                </a:r>
                <a:r>
                  <a:rPr lang="en-US" sz="1600" dirty="0"/>
                  <a:t>a </a:t>
                </a:r>
                <a:r>
                  <a:rPr lang="en-US" sz="1600" b="1" dirty="0"/>
                  <a:t>mean pregnancy period</a:t>
                </a:r>
                <a:r>
                  <a:rPr lang="en-US" sz="1600" dirty="0"/>
                  <a:t> less than 260 </a:t>
                </a:r>
                <a:r>
                  <a:rPr lang="en-US" sz="1600" dirty="0" smtClean="0"/>
                  <a:t>days?</a:t>
                </a: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r>
                  <a:rPr lang="en-US" sz="1600" dirty="0"/>
                  <a:t>Convert (standardize) the values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600" dirty="0"/>
                  <a:t> using the standard normal variable Z (Find the </a:t>
                </a:r>
                <a:r>
                  <a:rPr lang="en-US" sz="1600" dirty="0" smtClean="0"/>
                  <a:t>Z-Score)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 smtClean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 smtClean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r>
                  <a:rPr lang="en-US" sz="1600" dirty="0" smtClean="0"/>
                  <a:t>Find the area under the standard normal curve (http://byuimath.com/apps/normprob.html)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>
          <p:sp>
            <p:nvSpPr>
              <p:cNvPr id="133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70" t="-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Box 5"/>
              <p:cNvSpPr txBox="1">
                <a:spLocks noChangeArrowheads="1"/>
              </p:cNvSpPr>
              <p:nvPr/>
            </p:nvSpPr>
            <p:spPr bwMode="auto">
              <a:xfrm>
                <a:off x="1372177" y="3048000"/>
                <a:ext cx="3035639" cy="91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𝟐𝟔𝟎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𝟐𝟔𝟔</m:t>
                          </m:r>
                        </m:num>
                        <m:den>
                          <m:f>
                            <m:fPr>
                              <m:ctrlP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𝟏𝟔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2.050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177" y="3048000"/>
                <a:ext cx="3035639" cy="9121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57400" y="449580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0.0202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483908"/>
            <a:ext cx="3784600" cy="19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Title 1"/>
              <p:cNvSpPr>
                <a:spLocks noGrp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Sampling Distribution of Proportions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29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1">
                <a:blip r:embed="rId3"/>
                <a:stretch>
                  <a:fillRect l="-1488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A nationwide survey indicated that about 80% (</a:t>
                </a:r>
                <a:r>
                  <a:rPr lang="en-US" sz="2000" i="1" dirty="0"/>
                  <a:t>p</a:t>
                </a:r>
                <a:r>
                  <a:rPr lang="en-US" sz="2000" dirty="0"/>
                  <a:t>) of college students with cell phones send and receive text messages with their phones. 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/>
                  <a:t>Suppose a simple random sample of 200 college students with cell phones is obtained. What </a:t>
                </a:r>
                <a:r>
                  <a:rPr lang="en-US" sz="2000" dirty="0" smtClean="0"/>
                  <a:t>are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mean </a:t>
                </a:r>
                <a:r>
                  <a:rPr lang="en-US" sz="2000" dirty="0"/>
                  <a:t>and standard deviation </a:t>
                </a:r>
                <a:r>
                  <a:rPr lang="en-US" sz="2000" dirty="0" smtClean="0"/>
                  <a:t>and shape of the </a:t>
                </a:r>
                <a:r>
                  <a:rPr lang="en-US" sz="2000" dirty="0" smtClean="0"/>
                  <a:t>distribution of </a:t>
                </a:r>
                <a:r>
                  <a:rPr lang="en-US" sz="2000" dirty="0" smtClean="0"/>
                  <a:t>sample proportions based </a:t>
                </a:r>
                <a:r>
                  <a:rPr lang="en-US" sz="2000" dirty="0"/>
                  <a:t>on the sample of 200 students</a:t>
                </a:r>
                <a:r>
                  <a:rPr lang="en-US" sz="2000" dirty="0" smtClean="0"/>
                  <a:t>?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</a:t>
                </a:r>
                <a:r>
                  <a:rPr lang="en-US" sz="2000" dirty="0">
                    <a:cs typeface="Times New Roman" pitchFamily="18" charset="0"/>
                  </a:rPr>
                  <a:t>0.80 or 80%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l-GR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0.80(1−0.80)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cs typeface="Times New Roman" pitchFamily="18" charset="0"/>
                  </a:rPr>
                  <a:t> = 0.028 or 2.8</a:t>
                </a:r>
                <a:r>
                  <a:rPr lang="en-US" sz="2000" dirty="0" smtClean="0">
                    <a:cs typeface="Times New Roman" pitchFamily="18" charset="0"/>
                  </a:rPr>
                  <a:t>%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n-US" sz="2000" dirty="0" smtClean="0">
                    <a:cs typeface="Times New Roman" pitchFamily="18" charset="0"/>
                  </a:rPr>
                  <a:t>Shape is normal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𝑛𝑝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≥10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)≥10</m:t>
                    </m:r>
                  </m:oMath>
                </a14:m>
                <a:endParaRPr lang="en-US" sz="2000" dirty="0" smtClean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pt-BR" sz="2000" i="1" dirty="0"/>
                  <a:t>	</a:t>
                </a:r>
                <a:endParaRPr lang="el-GR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29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blipFill rotWithShape="1">
                <a:blip r:embed="rId4"/>
                <a:stretch>
                  <a:fillRect l="-327" t="-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 smtClean="0"/>
                  <a:t>A nationwide study indicated that about 80% (</a:t>
                </a:r>
                <a:r>
                  <a:rPr lang="en-US" sz="1600" i="1" dirty="0"/>
                  <a:t>p</a:t>
                </a:r>
                <a:r>
                  <a:rPr lang="en-US" sz="1600" dirty="0"/>
                  <a:t>) of college students with cell phones send and receive text messages with their phones. What is the probability that 172 (86%) or </a:t>
                </a:r>
                <a:r>
                  <a:rPr lang="en-US" sz="1600" dirty="0" smtClean="0"/>
                  <a:t>less </a:t>
                </a:r>
                <a:r>
                  <a:rPr lang="en-US" sz="1600" dirty="0"/>
                  <a:t>college students in the sample of 200 send and receive text messages with their cell phones</a:t>
                </a:r>
                <a:r>
                  <a:rPr lang="en-US" sz="1600" dirty="0" smtClean="0"/>
                  <a:t>?</a:t>
                </a: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rabicPeriod"/>
                </a:pPr>
                <a:r>
                  <a:rPr lang="en-US" sz="1600" dirty="0" smtClean="0"/>
                  <a:t>Convert </a:t>
                </a:r>
                <a:r>
                  <a:rPr lang="en-US" sz="1600" dirty="0"/>
                  <a:t>(standardize) the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1600" dirty="0"/>
                  <a:t> using the standard normal variable Z (Find the Z-Score</a:t>
                </a:r>
                <a:r>
                  <a:rPr lang="en-US" sz="1600" dirty="0" smtClean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r>
                  <a:rPr lang="en-US" sz="1600" dirty="0"/>
                  <a:t>Find the area under the standard normal curve (http://byuimath.com/apps/normprob.html)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 startAt="3"/>
                </a:pPr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133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70" t="-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Steps to Finding Area or Probability Under Normal Curve for Sample </a:t>
            </a:r>
            <a:r>
              <a:rPr lang="en-US" b="1" dirty="0" smtClean="0">
                <a:solidFill>
                  <a:schemeClr val="accent2"/>
                </a:solidFill>
              </a:rPr>
              <a:t>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Box 5"/>
              <p:cNvSpPr txBox="1">
                <a:spLocks noChangeArrowheads="1"/>
              </p:cNvSpPr>
              <p:nvPr/>
            </p:nvSpPr>
            <p:spPr bwMode="auto">
              <a:xfrm>
                <a:off x="2877993" y="2743200"/>
                <a:ext cx="2454518" cy="764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𝑍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0.86−0.80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0.80(1−0.80)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=2.12 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7993" y="2743200"/>
                <a:ext cx="2454518" cy="7649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10"/>
              <p:cNvSpPr txBox="1">
                <a:spLocks noChangeArrowheads="1"/>
              </p:cNvSpPr>
              <p:nvPr/>
            </p:nvSpPr>
            <p:spPr bwMode="auto">
              <a:xfrm>
                <a:off x="6772215" y="2746857"/>
                <a:ext cx="1378070" cy="77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Times New Roman" pitchFamily="18" charset="0"/>
                        </a:rPr>
                        <m:t>𝑍</m:t>
                      </m:r>
                      <m:r>
                        <a:rPr lang="en-US" sz="1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(1−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32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215" y="2746857"/>
                <a:ext cx="1378070" cy="7702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623469" y="41148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0.9830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84999"/>
            <a:ext cx="4249694" cy="222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Title 1"/>
              <p:cNvSpPr>
                <a:spLocks noGrp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Sampling Distribution of Proportions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29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1">
                <a:blip r:embed="rId3"/>
                <a:stretch>
                  <a:fillRect l="-1488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true proportion of people who support a particular political candidate is </a:t>
                </a:r>
                <a:r>
                  <a:rPr lang="en-US" sz="2000" i="1" dirty="0" smtClean="0"/>
                  <a:t>p</a:t>
                </a:r>
                <a:r>
                  <a:rPr lang="en-US" sz="2000" dirty="0" smtClean="0"/>
                  <a:t>=0.48.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If </a:t>
                </a:r>
                <a:r>
                  <a:rPr lang="en-US" sz="2000" i="1" dirty="0"/>
                  <a:t>n</a:t>
                </a:r>
                <a:r>
                  <a:rPr lang="en-US" sz="2000" dirty="0"/>
                  <a:t>=1041 people are </a:t>
                </a:r>
                <a:r>
                  <a:rPr lang="en-US" sz="2000" dirty="0" smtClean="0"/>
                  <a:t>surveyed,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what are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mean </a:t>
                </a:r>
                <a:r>
                  <a:rPr lang="en-US" sz="2000" dirty="0"/>
                  <a:t>and standard deviation </a:t>
                </a:r>
                <a:r>
                  <a:rPr lang="en-US" sz="2000" dirty="0" smtClean="0"/>
                  <a:t>and shape of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distribution of sample proportions?</a:t>
                </a:r>
                <a:endParaRPr lang="en-US" sz="2000" i="1" dirty="0" smtClean="0">
                  <a:latin typeface="Cambria Math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0.48 </a:t>
                </a:r>
                <a:r>
                  <a:rPr lang="en-US" sz="2000" dirty="0">
                    <a:cs typeface="Times New Roman" pitchFamily="18" charset="0"/>
                  </a:rPr>
                  <a:t>or </a:t>
                </a:r>
                <a:r>
                  <a:rPr lang="en-US" sz="2000" dirty="0" smtClean="0">
                    <a:cs typeface="Times New Roman" pitchFamily="18" charset="0"/>
                  </a:rPr>
                  <a:t>48%</a:t>
                </a: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l-GR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0.48(1−0.48)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1041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cs typeface="Times New Roman" pitchFamily="18" charset="0"/>
                  </a:rPr>
                  <a:t> = </a:t>
                </a:r>
                <a:r>
                  <a:rPr lang="en-US" sz="2000" dirty="0" smtClean="0">
                    <a:cs typeface="Times New Roman" pitchFamily="18" charset="0"/>
                  </a:rPr>
                  <a:t>0.015 </a:t>
                </a:r>
                <a:r>
                  <a:rPr lang="en-US" sz="2000" dirty="0">
                    <a:cs typeface="Times New Roman" pitchFamily="18" charset="0"/>
                  </a:rPr>
                  <a:t>or </a:t>
                </a:r>
                <a:r>
                  <a:rPr lang="en-US" sz="2000" dirty="0" smtClean="0">
                    <a:cs typeface="Times New Roman" pitchFamily="18" charset="0"/>
                  </a:rPr>
                  <a:t>1.5%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n-US" sz="2000" dirty="0" smtClean="0">
                    <a:cs typeface="Times New Roman" pitchFamily="18" charset="0"/>
                  </a:rPr>
                  <a:t>	</a:t>
                </a:r>
                <a:r>
                  <a:rPr lang="en-US" sz="2000" dirty="0">
                    <a:cs typeface="Times New Roman" pitchFamily="18" charset="0"/>
                  </a:rPr>
                  <a:t> Shape is normal 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𝑛𝑝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≥10 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𝑎𝑛𝑑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)≥10</m:t>
                    </m:r>
                  </m:oMath>
                </a14:m>
                <a:endParaRPr lang="el-GR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4572000"/>
              </a:xfrm>
              <a:prstGeom prst="rect">
                <a:avLst/>
              </a:prstGeom>
              <a:blipFill rotWithShape="1">
                <a:blip r:embed="rId4"/>
                <a:stretch>
                  <a:fillRect l="-327" t="-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If the true proportion of people who support a particular political candidate is </a:t>
                </a:r>
                <a:r>
                  <a:rPr lang="en-US" sz="1600" i="1" dirty="0"/>
                  <a:t>p</a:t>
                </a:r>
                <a:r>
                  <a:rPr lang="en-US" sz="1600" dirty="0"/>
                  <a:t>=0.48, and if </a:t>
                </a:r>
                <a:r>
                  <a:rPr lang="en-US" sz="1600" i="1" dirty="0"/>
                  <a:t>n</a:t>
                </a:r>
                <a:r>
                  <a:rPr lang="en-US" sz="1600" dirty="0"/>
                  <a:t>=1041 people are surveyed, what is the probability that the results of the survey will suggest that the candidate will win the election? </a:t>
                </a:r>
                <a:endParaRPr lang="en-US" sz="1600" dirty="0" smtClean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 smtClean="0"/>
                  <a:t>Convert </a:t>
                </a:r>
                <a:r>
                  <a:rPr lang="en-US" sz="1600" dirty="0"/>
                  <a:t>(standardize) the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1600" dirty="0"/>
                  <a:t> using the standard normal variable Z (Find the Z-Score</a:t>
                </a:r>
                <a:r>
                  <a:rPr lang="en-US" sz="1600" dirty="0" smtClean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endParaRPr lang="en-US" sz="16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/>
                </a:pPr>
                <a:r>
                  <a:rPr lang="en-US" sz="1600" dirty="0"/>
                  <a:t>Find the area under the standard normal curve (http://byuimath.com/apps/normprob.html)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Times"/>
                  <a:buAutoNum type="arabicPeriod" startAt="3"/>
                </a:pPr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133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70" t="-400" r="-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Steps to Finding Area or Probability Under Normal Curve for Sample </a:t>
            </a:r>
            <a:r>
              <a:rPr lang="en-US" b="1" dirty="0" smtClean="0">
                <a:solidFill>
                  <a:schemeClr val="accent2"/>
                </a:solidFill>
              </a:rPr>
              <a:t>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Box 5"/>
              <p:cNvSpPr txBox="1">
                <a:spLocks noChangeArrowheads="1"/>
              </p:cNvSpPr>
              <p:nvPr/>
            </p:nvSpPr>
            <p:spPr bwMode="auto">
              <a:xfrm>
                <a:off x="2877993" y="2743200"/>
                <a:ext cx="2553904" cy="76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𝑍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0.5−0.48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0.48(1−0.48)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1041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=1.292 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7993" y="2743200"/>
                <a:ext cx="2553904" cy="7693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10"/>
              <p:cNvSpPr txBox="1">
                <a:spLocks noChangeArrowheads="1"/>
              </p:cNvSpPr>
              <p:nvPr/>
            </p:nvSpPr>
            <p:spPr bwMode="auto">
              <a:xfrm>
                <a:off x="6772215" y="2746857"/>
                <a:ext cx="1378070" cy="77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Times New Roman" pitchFamily="18" charset="0"/>
                        </a:rPr>
                        <m:t>𝑍</m:t>
                      </m:r>
                      <m:r>
                        <a:rPr lang="en-US" sz="1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(1−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32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215" y="2746857"/>
                <a:ext cx="1378070" cy="7702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623469" y="41148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0.0982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4484132"/>
            <a:ext cx="4338637" cy="21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7086600" cy="685800"/>
          </a:xfrm>
        </p:spPr>
        <p:txBody>
          <a:bodyPr/>
          <a:lstStyle/>
          <a:p>
            <a:r>
              <a:rPr lang="en-US" dirty="0"/>
              <a:t>Describing Categorical Data: Proportions; Sampling Distribution of a Sample Proportion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Categorical vs. Quantitative - Graphs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Distribution of Sample Proportion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Finding probability for distribution of Sample Proportions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58090" y="1549400"/>
            <a:ext cx="772391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Quantitative vs Categorical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746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400" dirty="0"/>
              <a:t>Quantitative </a:t>
            </a:r>
            <a:r>
              <a:rPr lang="en-US" sz="2400" dirty="0" smtClean="0"/>
              <a:t>(Usually Numerical</a:t>
            </a:r>
            <a:r>
              <a:rPr lang="en-US" sz="2400" dirty="0"/>
              <a:t>)</a:t>
            </a:r>
          </a:p>
          <a:p>
            <a:pPr lvl="2"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1600" dirty="0"/>
              <a:t>Ex. Height, Body Temperature, Cost of new medical equipment</a:t>
            </a:r>
            <a:r>
              <a:rPr lang="en-US" sz="2400" dirty="0"/>
              <a:t> </a:t>
            </a:r>
            <a:r>
              <a:rPr lang="en-US" sz="1600" dirty="0"/>
              <a:t> Number of Siblings, Typical Questionnaire ratings,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endParaRPr lang="en-US" sz="24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400" dirty="0"/>
              <a:t>Categorical </a:t>
            </a:r>
            <a:r>
              <a:rPr lang="en-US" sz="2400" dirty="0" smtClean="0"/>
              <a:t>(Usually Non-numerical</a:t>
            </a:r>
            <a:r>
              <a:rPr lang="en-US" sz="2400" dirty="0"/>
              <a:t>)</a:t>
            </a:r>
          </a:p>
          <a:p>
            <a:pPr lvl="1"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1600" dirty="0"/>
              <a:t>Ex. Gender, Class in College, </a:t>
            </a:r>
            <a:r>
              <a:rPr lang="en-US" sz="1600" dirty="0" smtClean="0"/>
              <a:t>Race, Phone Number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Graphing – Categorical vs. Quantitative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/>
              <a:t>Quantitative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/>
              <a:t>Categorical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 sz="2000">
              <a:solidFill>
                <a:srgbClr val="79878B"/>
              </a:solidFill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020763" y="33210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Histogram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85800" y="57292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Pie Chart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333750" y="57150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Bar Graph</a:t>
            </a:r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2438"/>
            <a:ext cx="2587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343400"/>
            <a:ext cx="200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995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7" y="1636260"/>
            <a:ext cx="2102644" cy="168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90197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99263" y="574732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Pareto Chart</a:t>
            </a:r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94946" y="332105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Boxplot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Categorical vs. Quantitative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304800" y="12573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None/>
            </a:pPr>
            <a:r>
              <a:rPr lang="en-US" sz="2800" b="1"/>
              <a:t>Quantitative Data –Unit 2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/>
              <a:t>Parameter of interest for the Population -&gt; µ (population  mean)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>
              <a:solidFill>
                <a:srgbClr val="79878B"/>
              </a:solidFill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304800" y="2590800"/>
            <a:ext cx="807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None/>
            </a:pPr>
            <a:r>
              <a:rPr lang="en-US" sz="2800" b="1"/>
              <a:t>Categorical Data – Unit 3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/>
              <a:t>Parameter of interest for the Population -&gt; p (population Proportion)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/>
              <a:t>The start of this unit we will look at data that has two categories – those observations that have a certain characteristic </a:t>
            </a:r>
            <a:r>
              <a:rPr lang="en-US" sz="2400" b="1"/>
              <a:t>and</a:t>
            </a:r>
            <a:r>
              <a:rPr lang="en-US" sz="2400"/>
              <a:t> those that do not.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70866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Describing Categorical Data: </a:t>
            </a:r>
            <a:r>
              <a:rPr lang="en-US" dirty="0" smtClean="0"/>
              <a:t>Proportions; Sampling </a:t>
            </a:r>
            <a:r>
              <a:rPr lang="en-US" dirty="0"/>
              <a:t>Distribution of a Sample Proportion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Categorical vs. Quantitative - Graphs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Distribution of Sample Proportion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Finding probability for distribution of Sample Proportions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58090" y="2159000"/>
            <a:ext cx="726671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5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Estimation and Sampling Distribution</a:t>
            </a:r>
          </a:p>
        </p:txBody>
      </p:sp>
      <p:pic>
        <p:nvPicPr>
          <p:cNvPr id="8195" name="Picture 6" descr="8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4953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257300"/>
                <a:ext cx="4038600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None/>
                </a:pPr>
                <a:r>
                  <a:rPr lang="en-US" sz="2800" dirty="0" smtClean="0"/>
                  <a:t>Quantitative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Parameter of interest for the Population -&gt; µ (pop. mean)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Statistic to estimate µ based on the sample-&gt;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sample mean)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sampling distribution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819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57300"/>
                <a:ext cx="4038600" cy="2324100"/>
              </a:xfrm>
              <a:prstGeom prst="rect">
                <a:avLst/>
              </a:prstGeom>
              <a:blipFill rotWithShape="1">
                <a:blip r:embed="rId4"/>
                <a:stretch>
                  <a:fillRect l="-3017" t="-26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651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1219200" y="5486400"/>
            <a:ext cx="3048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2590800" y="5486400"/>
            <a:ext cx="5334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1752600" y="4800600"/>
            <a:ext cx="762000" cy="36671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3" name="TextBox 8"/>
          <p:cNvSpPr txBox="1">
            <a:spLocks noChangeArrowheads="1"/>
          </p:cNvSpPr>
          <p:nvPr/>
        </p:nvSpPr>
        <p:spPr bwMode="auto">
          <a:xfrm>
            <a:off x="457200" y="6248400"/>
            <a:ext cx="3000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“The Distribution of Nickels”</a:t>
            </a:r>
          </a:p>
        </p:txBody>
      </p:sp>
      <p:cxnSp>
        <p:nvCxnSpPr>
          <p:cNvPr id="8204" name="Straight Arrow Connector 10"/>
          <p:cNvCxnSpPr>
            <a:cxnSpLocks noChangeShapeType="1"/>
            <a:stCxn id="8203" idx="0"/>
            <a:endCxn id="8202" idx="0"/>
          </p:cNvCxnSpPr>
          <p:nvPr/>
        </p:nvCxnSpPr>
        <p:spPr bwMode="auto">
          <a:xfrm flipV="1">
            <a:off x="1957388" y="4800600"/>
            <a:ext cx="176212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05" name="Rectangle 3"/>
              <p:cNvSpPr txBox="1">
                <a:spLocks noChangeArrowheads="1"/>
              </p:cNvSpPr>
              <p:nvPr/>
            </p:nvSpPr>
            <p:spPr bwMode="auto">
              <a:xfrm>
                <a:off x="4343400" y="1219200"/>
                <a:ext cx="4572000" cy="264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None/>
                </a:pPr>
                <a:r>
                  <a:rPr lang="en-US" sz="2800" dirty="0" smtClean="0"/>
                  <a:t>Categorical </a:t>
                </a:r>
                <a:r>
                  <a:rPr lang="en-US" sz="2800" dirty="0"/>
                  <a:t>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Parameter of interest for the Population -&gt; p (pop. proportion)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Statistic to estimate p based on the sample-&gt;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  </a:t>
                </a:r>
                <a:r>
                  <a:rPr lang="en-US" dirty="0"/>
                  <a:t>(sample proportion)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 where </a:t>
                </a:r>
                <a:r>
                  <a:rPr lang="en-US" dirty="0"/>
                  <a:t>x is the number of individuals with a certain characteristic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sampling distribution</a:t>
                </a:r>
                <a:endParaRPr lang="en-US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820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19200"/>
                <a:ext cx="4572000" cy="2641600"/>
              </a:xfrm>
              <a:prstGeom prst="rect">
                <a:avLst/>
              </a:prstGeom>
              <a:blipFill rotWithShape="1">
                <a:blip r:embed="rId6"/>
                <a:stretch>
                  <a:fillRect l="-2800" t="-2309" r="-1200" b="-87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Estimation and Sampling Distribution</a:t>
            </a:r>
          </a:p>
        </p:txBody>
      </p:sp>
      <p:pic>
        <p:nvPicPr>
          <p:cNvPr id="9219" name="Picture 3" descr="8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4953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4038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800" dirty="0" smtClean="0"/>
                  <a:t>Quantitative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>
                    <a:latin typeface="+mn-lt"/>
                    <a:cs typeface="Times New Roman" pitchFamily="18" charset="0"/>
                  </a:rPr>
                  <a:t>Mean of the sample means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</m:oMath>
                </a14:m>
                <a:endParaRPr lang="el-GR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Standard Deviation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b="0" dirty="0" smtClean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 smtClean="0">
                    <a:cs typeface="Times New Roman" pitchFamily="18" charset="0"/>
                  </a:rPr>
                  <a:t>            </a:t>
                </a:r>
                <a:endParaRPr lang="en-US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92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95400"/>
                <a:ext cx="4038600" cy="1447800"/>
              </a:xfrm>
              <a:prstGeom prst="rect">
                <a:avLst/>
              </a:prstGeom>
              <a:blipFill rotWithShape="1">
                <a:blip r:embed="rId4"/>
                <a:stretch>
                  <a:fillRect l="-1659" t="-4219" b="-729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651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219200" y="5486400"/>
            <a:ext cx="3048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2590800" y="5486400"/>
            <a:ext cx="533400" cy="3667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752600" y="4800600"/>
            <a:ext cx="762000" cy="36671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57200" y="6248400"/>
            <a:ext cx="3000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“The Distribution of Nickels”</a:t>
            </a:r>
          </a:p>
        </p:txBody>
      </p:sp>
      <p:cxnSp>
        <p:nvCxnSpPr>
          <p:cNvPr id="9226" name="Straight Arrow Connector 10"/>
          <p:cNvCxnSpPr>
            <a:cxnSpLocks noChangeShapeType="1"/>
            <a:stCxn id="9225" idx="0"/>
            <a:endCxn id="9224" idx="0"/>
          </p:cNvCxnSpPr>
          <p:nvPr/>
        </p:nvCxnSpPr>
        <p:spPr bwMode="auto">
          <a:xfrm flipV="1">
            <a:off x="1957388" y="4800600"/>
            <a:ext cx="176212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Rectangle 3"/>
              <p:cNvSpPr txBox="1">
                <a:spLocks noChangeArrowheads="1"/>
              </p:cNvSpPr>
              <p:nvPr/>
            </p:nvSpPr>
            <p:spPr bwMode="auto">
              <a:xfrm>
                <a:off x="4343400" y="1219200"/>
                <a:ext cx="457200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800" dirty="0" smtClean="0"/>
                  <a:t>Categorical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Mean of the sample proportions</a:t>
                </a:r>
                <a:endParaRPr lang="en-US" i="1" dirty="0" smtClean="0"/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l-GR" i="1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/>
                  <a:t>Standard Deviation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92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19200"/>
                <a:ext cx="4572000" cy="2438400"/>
              </a:xfrm>
              <a:prstGeom prst="rect">
                <a:avLst/>
              </a:prstGeom>
              <a:blipFill rotWithShape="1">
                <a:blip r:embed="rId6"/>
                <a:stretch>
                  <a:fillRect l="-2800" t="-2500" b="-19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68580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Describing Categorical Data: Proportions; Sampling Distribution of a Sample Proportion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Categorical vs. Quantitative - Graphs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Distribution of Sample Proportion</a:t>
            </a:r>
          </a:p>
          <a:p>
            <a:pPr marL="457200" indent="-457200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Finding probability for distribution of Sample Proportions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25763" y="2673926"/>
            <a:ext cx="7984837" cy="12122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9347</TotalTime>
  <Words>804</Words>
  <Application>Microsoft Office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Describing Categorical Data: Proportions; Sampling Distribution of a Sample Proportion</vt:lpstr>
      <vt:lpstr>Quantitative vs Categorical</vt:lpstr>
      <vt:lpstr>Graphing – Categorical vs. Quantitative</vt:lpstr>
      <vt:lpstr>Categorical vs. Quantitative</vt:lpstr>
      <vt:lpstr>Describing Categorical Data: Proportions; Sampling Distribution of a Sample Proportion</vt:lpstr>
      <vt:lpstr>Estimation and Sampling Distribution</vt:lpstr>
      <vt:lpstr>Estimation and Sampling Distribution</vt:lpstr>
      <vt:lpstr>Describing Categorical Data: Proportions; Sampling Distribution of a Sample Proportion</vt:lpstr>
      <vt:lpstr>Sampling Distribution when Distribution of Population Data is Normally Distributed</vt:lpstr>
      <vt:lpstr>Steps to Finding Area or Probability Under a Sampling Distribution</vt:lpstr>
      <vt:lpstr>Sampling Distribution of Proportions (p ̂ )</vt:lpstr>
      <vt:lpstr>Steps to Finding Area or Probability Under Normal Curve for Sample Proportions</vt:lpstr>
      <vt:lpstr>Sampling Distribution of Proportions (p ̂ )</vt:lpstr>
      <vt:lpstr>Steps to Finding Area or Probability Under Normal Curve for Sample Proportions</vt:lpstr>
    </vt:vector>
  </TitlesOfParts>
  <Company>BYU-Idaho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rdcromar</dc:creator>
  <cp:lastModifiedBy>Cromar, Ryan</cp:lastModifiedBy>
  <cp:revision>426</cp:revision>
  <dcterms:created xsi:type="dcterms:W3CDTF">2008-09-08T20:31:32Z</dcterms:created>
  <dcterms:modified xsi:type="dcterms:W3CDTF">2013-06-04T22:35:23Z</dcterms:modified>
</cp:coreProperties>
</file>